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BFC-57A9-4979-AAAC-BC581831FA8F}" type="datetimeFigureOut">
              <a:rPr lang="en-ZA" smtClean="0"/>
              <a:t>2018/05/07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AB1-F545-4E22-BC1A-E0D45C8332C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6543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BFC-57A9-4979-AAAC-BC581831FA8F}" type="datetimeFigureOut">
              <a:rPr lang="en-ZA" smtClean="0"/>
              <a:t>2018/05/07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AB1-F545-4E22-BC1A-E0D45C8332C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0298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BFC-57A9-4979-AAAC-BC581831FA8F}" type="datetimeFigureOut">
              <a:rPr lang="en-ZA" smtClean="0"/>
              <a:t>2018/05/07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AB1-F545-4E22-BC1A-E0D45C8332C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8824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BFC-57A9-4979-AAAC-BC581831FA8F}" type="datetimeFigureOut">
              <a:rPr lang="en-ZA" smtClean="0"/>
              <a:t>2018/05/07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AB1-F545-4E22-BC1A-E0D45C8332C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0026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BFC-57A9-4979-AAAC-BC581831FA8F}" type="datetimeFigureOut">
              <a:rPr lang="en-ZA" smtClean="0"/>
              <a:t>2018/05/07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AB1-F545-4E22-BC1A-E0D45C8332C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7337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BFC-57A9-4979-AAAC-BC581831FA8F}" type="datetimeFigureOut">
              <a:rPr lang="en-ZA" smtClean="0"/>
              <a:t>2018/05/07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AB1-F545-4E22-BC1A-E0D45C8332C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3279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BFC-57A9-4979-AAAC-BC581831FA8F}" type="datetimeFigureOut">
              <a:rPr lang="en-ZA" smtClean="0"/>
              <a:t>2018/05/07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AB1-F545-4E22-BC1A-E0D45C8332C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890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BFC-57A9-4979-AAAC-BC581831FA8F}" type="datetimeFigureOut">
              <a:rPr lang="en-ZA" smtClean="0"/>
              <a:t>2018/05/07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AB1-F545-4E22-BC1A-E0D45C8332C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1190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BFC-57A9-4979-AAAC-BC581831FA8F}" type="datetimeFigureOut">
              <a:rPr lang="en-ZA" smtClean="0"/>
              <a:t>2018/05/07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AB1-F545-4E22-BC1A-E0D45C8332C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867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BFC-57A9-4979-AAAC-BC581831FA8F}" type="datetimeFigureOut">
              <a:rPr lang="en-ZA" smtClean="0"/>
              <a:t>2018/05/07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AB1-F545-4E22-BC1A-E0D45C8332C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4851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6BFC-57A9-4979-AAAC-BC581831FA8F}" type="datetimeFigureOut">
              <a:rPr lang="en-ZA" smtClean="0"/>
              <a:t>2018/05/07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AB1-F545-4E22-BC1A-E0D45C8332C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5594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26BFC-57A9-4979-AAAC-BC581831FA8F}" type="datetimeFigureOut">
              <a:rPr lang="en-ZA" smtClean="0"/>
              <a:t>2018/05/07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E8AB1-F545-4E22-BC1A-E0D45C8332C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2477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434" y="5949280"/>
            <a:ext cx="8333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1" dirty="0" smtClean="0"/>
              <a:t>Figure 1:  </a:t>
            </a:r>
            <a:r>
              <a:rPr lang="en-ZA" sz="1400" b="1" dirty="0"/>
              <a:t>Diagrammatic representation of MBChB programme Years 1-6 (not to scale)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753" y="5356353"/>
            <a:ext cx="646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Key :</a:t>
            </a:r>
            <a:r>
              <a:rPr lang="en-US" dirty="0"/>
              <a:t> </a:t>
            </a:r>
            <a:endParaRPr lang="en-ZA" dirty="0"/>
          </a:p>
        </p:txBody>
      </p:sp>
      <p:grpSp>
        <p:nvGrpSpPr>
          <p:cNvPr id="6" name="Group 5"/>
          <p:cNvGrpSpPr/>
          <p:nvPr/>
        </p:nvGrpSpPr>
        <p:grpSpPr>
          <a:xfrm>
            <a:off x="1184564" y="5373940"/>
            <a:ext cx="3574000" cy="351752"/>
            <a:chOff x="1184564" y="5373933"/>
            <a:chExt cx="4534406" cy="388760"/>
          </a:xfrm>
        </p:grpSpPr>
        <p:sp>
          <p:nvSpPr>
            <p:cNvPr id="7" name="Rectangle 6"/>
            <p:cNvSpPr/>
            <p:nvPr/>
          </p:nvSpPr>
          <p:spPr>
            <a:xfrm>
              <a:off x="1184564" y="5411713"/>
              <a:ext cx="959695" cy="331551"/>
            </a:xfrm>
            <a:prstGeom prst="rect">
              <a:avLst/>
            </a:prstGeom>
            <a:pattFill prst="dkDn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SLMMS</a:t>
              </a:r>
              <a:endParaRPr lang="en-ZA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031495" y="5373933"/>
              <a:ext cx="2687475" cy="388760"/>
              <a:chOff x="3031495" y="5373933"/>
              <a:chExt cx="2687475" cy="388760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43821" y="5373933"/>
                <a:ext cx="944962" cy="369332"/>
              </a:xfrm>
              <a:prstGeom prst="rect">
                <a:avLst/>
              </a:prstGeom>
              <a:noFill/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4783788" y="5454916"/>
                <a:ext cx="935182" cy="307777"/>
              </a:xfrm>
              <a:prstGeom prst="rect">
                <a:avLst/>
              </a:prstGeom>
              <a:pattFill prst="pct20">
                <a:fgClr>
                  <a:schemeClr val="accent1"/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SCM</a:t>
                </a:r>
                <a:endParaRPr lang="en-ZA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031495" y="5411713"/>
                <a:ext cx="957287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SNPH</a:t>
                </a:r>
                <a:endParaRPr lang="en-ZA" sz="1400" dirty="0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122590" y="1161648"/>
            <a:ext cx="8841897" cy="4067552"/>
            <a:chOff x="168998" y="1048583"/>
            <a:chExt cx="10766556" cy="4188510"/>
          </a:xfrm>
        </p:grpSpPr>
        <p:grpSp>
          <p:nvGrpSpPr>
            <p:cNvPr id="13" name="Group 12"/>
            <p:cNvGrpSpPr/>
            <p:nvPr/>
          </p:nvGrpSpPr>
          <p:grpSpPr>
            <a:xfrm>
              <a:off x="392745" y="1141192"/>
              <a:ext cx="10542809" cy="4092854"/>
              <a:chOff x="438042" y="1413564"/>
              <a:chExt cx="10542809" cy="4092854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438453" y="3087882"/>
                <a:ext cx="10542398" cy="8312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        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Year 3 </a:t>
                </a:r>
                <a:endParaRPr lang="en-ZA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46807" y="2235130"/>
                <a:ext cx="10534043" cy="8312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b="1" dirty="0">
                    <a:solidFill>
                      <a:schemeClr val="tx1"/>
                    </a:solidFill>
                  </a:rPr>
                  <a:t>        Year 2</a:t>
                </a:r>
                <a:endParaRPr lang="en-ZA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45488" y="3950328"/>
                <a:ext cx="10528327" cy="8312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       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Year 4</a:t>
                </a:r>
                <a:endParaRPr lang="en-ZA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38042" y="4675145"/>
                <a:ext cx="10535773" cy="8312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    </a:t>
                </a:r>
                <a:r>
                  <a:rPr lang="en-US" sz="1400" b="1" dirty="0">
                    <a:solidFill>
                      <a:schemeClr val="tx1"/>
                    </a:solidFill>
                  </a:rPr>
                  <a:t>Year 5 &amp; 6 </a:t>
                </a:r>
                <a:endParaRPr lang="en-ZA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9484762" y="3122959"/>
                <a:ext cx="1415134" cy="665551"/>
              </a:xfrm>
              <a:prstGeom prst="rect">
                <a:avLst/>
              </a:prstGeom>
              <a:pattFill prst="pct20">
                <a:fgClr>
                  <a:schemeClr val="accent1"/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Cardinal symptoms </a:t>
                </a:r>
              </a:p>
              <a:p>
                <a:pPr algn="ctr"/>
                <a:r>
                  <a:rPr lang="en-US" sz="1200" dirty="0"/>
                  <a:t>of disease</a:t>
                </a:r>
                <a:endParaRPr lang="en-ZA" sz="12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9830415" y="3922856"/>
                <a:ext cx="1107466" cy="665551"/>
              </a:xfrm>
              <a:prstGeom prst="rect">
                <a:avLst/>
              </a:prstGeom>
              <a:pattFill prst="pct20">
                <a:fgClr>
                  <a:schemeClr val="accent1"/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400"/>
                </a:lvl1pPr>
              </a:lstStyle>
              <a:p>
                <a:r>
                  <a:rPr lang="en-US" sz="1200" dirty="0"/>
                  <a:t>Integrated </a:t>
                </a:r>
              </a:p>
              <a:p>
                <a:r>
                  <a:rPr lang="en-US" sz="1200" dirty="0"/>
                  <a:t>O &amp; G I </a:t>
                </a:r>
              </a:p>
              <a:p>
                <a:endParaRPr lang="en-US" sz="12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594837" y="4709207"/>
                <a:ext cx="1366961" cy="618011"/>
              </a:xfrm>
              <a:prstGeom prst="rect">
                <a:avLst/>
              </a:prstGeom>
              <a:pattFill prst="pct20">
                <a:fgClr>
                  <a:schemeClr val="accent1"/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400"/>
                </a:lvl1pPr>
              </a:lstStyle>
              <a:p>
                <a:r>
                  <a:rPr lang="en-US" sz="1100" dirty="0"/>
                  <a:t>Integrated </a:t>
                </a:r>
              </a:p>
              <a:p>
                <a:r>
                  <a:rPr lang="en-US" sz="1100" dirty="0"/>
                  <a:t>O &amp; G  (II &amp; III)</a:t>
                </a:r>
              </a:p>
              <a:p>
                <a:endParaRPr lang="en-ZA" sz="11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8188783" y="4696692"/>
                <a:ext cx="1364490" cy="665551"/>
              </a:xfrm>
              <a:prstGeom prst="rect">
                <a:avLst/>
              </a:prstGeom>
              <a:pattFill prst="pct20">
                <a:fgClr>
                  <a:schemeClr val="accent1"/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400"/>
                </a:lvl1pPr>
              </a:lstStyle>
              <a:p>
                <a:r>
                  <a:rPr lang="en-US" sz="1200" dirty="0"/>
                  <a:t>Integrated Surgical </a:t>
                </a:r>
              </a:p>
              <a:p>
                <a:r>
                  <a:rPr lang="en-US" sz="1200" dirty="0"/>
                  <a:t> Practice   I &amp; II</a:t>
                </a:r>
                <a:endParaRPr lang="en-ZA" sz="12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6517538" y="4727867"/>
                <a:ext cx="1582533" cy="665551"/>
              </a:xfrm>
              <a:prstGeom prst="rect">
                <a:avLst/>
              </a:prstGeom>
              <a:pattFill prst="pct20">
                <a:fgClr>
                  <a:schemeClr val="accent1"/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400"/>
                </a:lvl1pPr>
              </a:lstStyle>
              <a:p>
                <a:r>
                  <a:rPr lang="en-US" sz="1200" dirty="0"/>
                  <a:t>Integrated Child </a:t>
                </a:r>
              </a:p>
              <a:p>
                <a:r>
                  <a:rPr lang="en-US" sz="1200" dirty="0"/>
                  <a:t>Health   II &amp; III </a:t>
                </a:r>
              </a:p>
              <a:p>
                <a:endParaRPr lang="en-ZA" sz="12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874473" y="3916331"/>
                <a:ext cx="1351386" cy="887401"/>
              </a:xfrm>
              <a:prstGeom prst="rect">
                <a:avLst/>
              </a:prstGeom>
              <a:pattFill prst="pct20">
                <a:fgClr>
                  <a:schemeClr val="accent1"/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400"/>
                </a:lvl1pPr>
              </a:lstStyle>
              <a:p>
                <a:endParaRPr lang="en-US" sz="1200" dirty="0"/>
              </a:p>
              <a:p>
                <a:r>
                  <a:rPr lang="en-US" sz="1200" dirty="0"/>
                  <a:t>Child  Health   I</a:t>
                </a:r>
              </a:p>
              <a:p>
                <a:endParaRPr lang="en-ZA" sz="12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8309520" y="3925050"/>
                <a:ext cx="1459265" cy="855709"/>
              </a:xfrm>
              <a:prstGeom prst="rect">
                <a:avLst/>
              </a:prstGeom>
              <a:pattFill prst="pct20">
                <a:fgClr>
                  <a:schemeClr val="accent1"/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400"/>
                </a:lvl1pPr>
              </a:lstStyle>
              <a:p>
                <a:r>
                  <a:rPr lang="en-US" sz="1200" dirty="0"/>
                  <a:t>Integrated Acute </a:t>
                </a:r>
              </a:p>
              <a:p>
                <a:r>
                  <a:rPr lang="en-US" sz="1200" dirty="0"/>
                  <a:t>Care</a:t>
                </a:r>
              </a:p>
              <a:p>
                <a:endParaRPr lang="en-ZA" sz="12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748643" y="4778101"/>
                <a:ext cx="1682711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200"/>
                </a:lvl1pPr>
              </a:lstStyle>
              <a:p>
                <a:r>
                  <a:rPr lang="en-US" dirty="0"/>
                  <a:t>   Integrated  </a:t>
                </a:r>
              </a:p>
              <a:p>
                <a:r>
                  <a:rPr lang="en-US" dirty="0"/>
                  <a:t>Primary Care</a:t>
                </a:r>
              </a:p>
              <a:p>
                <a:r>
                  <a:rPr lang="en-US" dirty="0"/>
                  <a:t>       II &amp; III  </a:t>
                </a:r>
                <a:endParaRPr lang="en-ZA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269071" y="3978810"/>
                <a:ext cx="1146863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200"/>
                </a:lvl1pPr>
              </a:lstStyle>
              <a:p>
                <a:r>
                  <a:rPr lang="en-US" dirty="0"/>
                  <a:t>   Integrated  </a:t>
                </a:r>
              </a:p>
              <a:p>
                <a:r>
                  <a:rPr lang="en-US" dirty="0"/>
                  <a:t>Primary Care</a:t>
                </a:r>
              </a:p>
              <a:p>
                <a:r>
                  <a:rPr lang="en-US" dirty="0"/>
                  <a:t>       I  </a:t>
                </a:r>
                <a:endParaRPr lang="en-ZA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493180" y="3940501"/>
                <a:ext cx="1316539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200"/>
                </a:lvl1pPr>
              </a:lstStyle>
              <a:p>
                <a:r>
                  <a:rPr lang="en-US" dirty="0"/>
                  <a:t>Community and Evidence based practice III</a:t>
                </a:r>
                <a:endParaRPr lang="en-ZA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785540" y="4739021"/>
                <a:ext cx="1347740" cy="665551"/>
              </a:xfrm>
              <a:prstGeom prst="rect">
                <a:avLst/>
              </a:prstGeom>
              <a:pattFill prst="pct20">
                <a:fgClr>
                  <a:schemeClr val="accent1"/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400"/>
                </a:lvl1pPr>
              </a:lstStyle>
              <a:p>
                <a:r>
                  <a:rPr lang="en-US" sz="1200" dirty="0"/>
                  <a:t>Integrated Medicine </a:t>
                </a:r>
              </a:p>
              <a:p>
                <a:r>
                  <a:rPr lang="en-US" sz="1200" dirty="0"/>
                  <a:t>II &amp; III </a:t>
                </a:r>
                <a:endParaRPr lang="en-ZA" sz="12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174843" y="4741401"/>
                <a:ext cx="1482825" cy="665551"/>
              </a:xfrm>
              <a:prstGeom prst="rect">
                <a:avLst/>
              </a:prstGeom>
              <a:pattFill prst="pct20">
                <a:fgClr>
                  <a:schemeClr val="accent1"/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400"/>
                </a:lvl1pPr>
              </a:lstStyle>
              <a:p>
                <a:r>
                  <a:rPr lang="en-US" sz="1200" dirty="0"/>
                  <a:t>Mental Health</a:t>
                </a:r>
              </a:p>
              <a:p>
                <a:r>
                  <a:rPr lang="en-US" sz="1200" dirty="0"/>
                  <a:t> I &amp; II</a:t>
                </a:r>
              </a:p>
              <a:p>
                <a:endParaRPr lang="en-ZA" sz="12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785540" y="3990216"/>
                <a:ext cx="1257671" cy="665551"/>
              </a:xfrm>
              <a:prstGeom prst="rect">
                <a:avLst/>
              </a:prstGeom>
              <a:pattFill prst="pct20">
                <a:fgClr>
                  <a:schemeClr val="accent1"/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400"/>
                </a:lvl1pPr>
              </a:lstStyle>
              <a:p>
                <a:r>
                  <a:rPr lang="en-US" sz="1200" dirty="0"/>
                  <a:t>Introductory Integrated Medicine  </a:t>
                </a:r>
                <a:endParaRPr lang="en-ZA" sz="12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104840" y="4002057"/>
                <a:ext cx="1097087" cy="665551"/>
              </a:xfrm>
              <a:prstGeom prst="rect">
                <a:avLst/>
              </a:prstGeom>
              <a:pattFill prst="pct20">
                <a:fgClr>
                  <a:schemeClr val="accent1"/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400"/>
                </a:lvl1pPr>
              </a:lstStyle>
              <a:p>
                <a:r>
                  <a:rPr lang="en-US" sz="1200" dirty="0"/>
                  <a:t>Integrated Medicine</a:t>
                </a:r>
              </a:p>
              <a:p>
                <a:r>
                  <a:rPr lang="en-US" sz="1200" dirty="0"/>
                  <a:t>  </a:t>
                </a:r>
                <a:endParaRPr lang="en-ZA" sz="12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104438" y="3153824"/>
                <a:ext cx="1291148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200"/>
                </a:lvl1pPr>
              </a:lstStyle>
              <a:p>
                <a:r>
                  <a:rPr lang="en-US" dirty="0"/>
                  <a:t>Community and Evidence based practice III</a:t>
                </a:r>
                <a:endParaRPr lang="en-ZA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104438" y="2310626"/>
                <a:ext cx="1413100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200"/>
                </a:lvl1pPr>
              </a:lstStyle>
              <a:p>
                <a:r>
                  <a:rPr lang="en-US" dirty="0"/>
                  <a:t>Community and Evidence based practice I</a:t>
                </a:r>
                <a:endParaRPr lang="en-ZA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543241" y="3133666"/>
                <a:ext cx="2945165" cy="665551"/>
              </a:xfrm>
              <a:prstGeom prst="rect">
                <a:avLst/>
              </a:prstGeom>
              <a:pattFill prst="dkDnDiag">
                <a:fgClr>
                  <a:schemeClr val="accent2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400"/>
                </a:lvl1pPr>
              </a:lstStyle>
              <a:p>
                <a:r>
                  <a:rPr lang="en-US" sz="1200" dirty="0"/>
                  <a:t>Reproductive health, Infectious diseases and AIDS</a:t>
                </a:r>
              </a:p>
              <a:p>
                <a:endParaRPr lang="en-ZA" sz="1100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548028" y="2271896"/>
                <a:ext cx="4304843" cy="665551"/>
              </a:xfrm>
              <a:prstGeom prst="rect">
                <a:avLst/>
              </a:prstGeom>
              <a:pattFill prst="dkDnDiag">
                <a:fgClr>
                  <a:schemeClr val="accent2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400"/>
                </a:lvl1pPr>
              </a:lstStyle>
              <a:p>
                <a:endParaRPr lang="en-US" sz="1200" dirty="0"/>
              </a:p>
              <a:p>
                <a:r>
                  <a:rPr lang="en-US" sz="1200" b="1" dirty="0"/>
                  <a:t>Coordination, Protection and Control </a:t>
                </a:r>
              </a:p>
              <a:p>
                <a:endParaRPr lang="en-ZA" sz="12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835970" y="3146808"/>
                <a:ext cx="3120813" cy="665551"/>
              </a:xfrm>
              <a:prstGeom prst="rect">
                <a:avLst/>
              </a:prstGeom>
              <a:pattFill prst="dkDnDiag">
                <a:fgClr>
                  <a:schemeClr val="accent2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400"/>
                </a:lvl1pPr>
              </a:lstStyle>
              <a:p>
                <a:r>
                  <a:rPr lang="en-US" sz="1200" dirty="0"/>
                  <a:t>Mental Health and </a:t>
                </a:r>
                <a:r>
                  <a:rPr lang="en-US" sz="1200" dirty="0" err="1"/>
                  <a:t>Neuromusculoskeletal</a:t>
                </a:r>
                <a:r>
                  <a:rPr lang="en-US" sz="1200" dirty="0"/>
                  <a:t> Conditions </a:t>
                </a:r>
              </a:p>
              <a:p>
                <a:endParaRPr lang="en-ZA" sz="12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835970" y="2287081"/>
                <a:ext cx="3172447" cy="665551"/>
              </a:xfrm>
              <a:prstGeom prst="rect">
                <a:avLst/>
              </a:prstGeom>
              <a:pattFill prst="dkDnDiag">
                <a:fgClr>
                  <a:schemeClr val="accent2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400"/>
                </a:lvl1pPr>
              </a:lstStyle>
              <a:p>
                <a:endParaRPr lang="en-US" sz="1200" dirty="0"/>
              </a:p>
              <a:p>
                <a:r>
                  <a:rPr lang="en-US" sz="1200" b="1" dirty="0"/>
                  <a:t>Homeostasis</a:t>
                </a:r>
              </a:p>
              <a:p>
                <a:endParaRPr lang="en-ZA" sz="12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825436" y="1413564"/>
                <a:ext cx="2698814" cy="665551"/>
              </a:xfrm>
              <a:prstGeom prst="rect">
                <a:avLst/>
              </a:prstGeom>
              <a:pattFill prst="dkDnDiag">
                <a:fgClr>
                  <a:schemeClr val="accent2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 sz="1200"/>
                </a:lvl1pPr>
              </a:lstStyle>
              <a:p>
                <a:pPr algn="ctr"/>
                <a:endParaRPr lang="en-US" dirty="0"/>
              </a:p>
              <a:p>
                <a:pPr algn="ctr"/>
                <a:r>
                  <a:rPr lang="en-US" dirty="0"/>
                  <a:t>Basic Foundation Sciences</a:t>
                </a:r>
              </a:p>
              <a:p>
                <a:pPr algn="ctr"/>
                <a:endParaRPr lang="en-ZA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545209" y="1421551"/>
                <a:ext cx="2104728" cy="72893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 sz="1200"/>
                </a:lvl1pPr>
              </a:lstStyle>
              <a:p>
                <a:pPr algn="ctr"/>
                <a:r>
                  <a:rPr lang="en-US" sz="1400" dirty="0" smtClean="0"/>
                  <a:t>Becoming </a:t>
                </a:r>
                <a:r>
                  <a:rPr lang="en-US" sz="1400" dirty="0"/>
                  <a:t>a Professional </a:t>
                </a:r>
              </a:p>
              <a:p>
                <a:pPr algn="ctr"/>
                <a:endParaRPr lang="en-ZA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715875" y="1446160"/>
                <a:ext cx="1256321" cy="665551"/>
              </a:xfrm>
              <a:prstGeom prst="rect">
                <a:avLst/>
              </a:prstGeom>
              <a:pattFill prst="dkDnDiag">
                <a:fgClr>
                  <a:schemeClr val="accent2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400"/>
                </a:lvl1pPr>
              </a:lstStyle>
              <a:p>
                <a:r>
                  <a:rPr lang="en-US" sz="1200" dirty="0"/>
                  <a:t>Academic </a:t>
                </a:r>
              </a:p>
              <a:p>
                <a:r>
                  <a:rPr lang="en-US" sz="1200" dirty="0"/>
                  <a:t>Literacy</a:t>
                </a:r>
              </a:p>
              <a:p>
                <a:endParaRPr lang="en-ZA" sz="12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8039600" y="1444411"/>
                <a:ext cx="1534457" cy="665551"/>
              </a:xfrm>
              <a:prstGeom prst="rect">
                <a:avLst/>
              </a:prstGeom>
              <a:pattFill prst="dkDnDiag">
                <a:fgClr>
                  <a:schemeClr val="accent2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400"/>
                </a:lvl1pPr>
              </a:lstStyle>
              <a:p>
                <a:r>
                  <a:rPr lang="en-US" sz="1200" dirty="0"/>
                  <a:t>IsiZulu for Medical Students</a:t>
                </a:r>
              </a:p>
              <a:p>
                <a:endParaRPr lang="en-ZA" sz="1200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9615620" y="1434020"/>
                <a:ext cx="1322261" cy="665551"/>
              </a:xfrm>
              <a:prstGeom prst="rect">
                <a:avLst/>
              </a:prstGeom>
              <a:pattFill prst="dkDnDiag">
                <a:fgClr>
                  <a:schemeClr val="accent2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algn="ctr">
                  <a:defRPr sz="1400"/>
                </a:lvl1pPr>
              </a:lstStyle>
              <a:p>
                <a:r>
                  <a:rPr lang="en-US" sz="1200" dirty="0"/>
                  <a:t>Computer </a:t>
                </a:r>
              </a:p>
              <a:p>
                <a:r>
                  <a:rPr lang="en-US" sz="1200" dirty="0"/>
                  <a:t>Literacy</a:t>
                </a:r>
              </a:p>
              <a:p>
                <a:endParaRPr lang="en-ZA" sz="1200" dirty="0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 rot="10800000">
              <a:off x="168998" y="1048583"/>
              <a:ext cx="327490" cy="255991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Preclinical -years</a:t>
              </a:r>
              <a:endParaRPr lang="en-ZA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10800000">
              <a:off x="221919" y="3611547"/>
              <a:ext cx="274061" cy="162554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Clinical</a:t>
              </a:r>
              <a:r>
                <a:rPr lang="en-US" sz="1600" dirty="0"/>
                <a:t> </a:t>
              </a:r>
              <a:r>
                <a:rPr lang="en-US" sz="1600" dirty="0">
                  <a:solidFill>
                    <a:schemeClr val="tx1"/>
                  </a:solidFill>
                </a:rPr>
                <a:t>-years</a:t>
              </a:r>
              <a:endParaRPr lang="en-ZA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19188" y="1405223"/>
            <a:ext cx="935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Year 1</a:t>
            </a:r>
            <a:r>
              <a:rPr lang="en-US" sz="1400" dirty="0"/>
              <a:t> </a:t>
            </a:r>
            <a:endParaRPr lang="en-ZA" sz="1400" dirty="0"/>
          </a:p>
        </p:txBody>
      </p:sp>
    </p:spTree>
    <p:extLst>
      <p:ext uri="{BB962C8B-B14F-4D97-AF65-F5344CB8AC3E}">
        <p14:creationId xmlns:p14="http://schemas.microsoft.com/office/powerpoint/2010/main" val="535847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160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Léhane van der Merwe</dc:creator>
  <cp:lastModifiedBy>Léhane van der Merwe</cp:lastModifiedBy>
  <cp:revision>1</cp:revision>
  <dcterms:created xsi:type="dcterms:W3CDTF">2018-05-07T10:58:13Z</dcterms:created>
  <dcterms:modified xsi:type="dcterms:W3CDTF">2018-05-07T11:07:26Z</dcterms:modified>
</cp:coreProperties>
</file>